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515" r:id="rId3"/>
    <p:sldId id="516" r:id="rId4"/>
    <p:sldId id="517" r:id="rId5"/>
    <p:sldId id="518" r:id="rId6"/>
    <p:sldId id="519" r:id="rId7"/>
    <p:sldId id="539" r:id="rId8"/>
    <p:sldId id="546" r:id="rId9"/>
    <p:sldId id="545" r:id="rId10"/>
    <p:sldId id="547" r:id="rId11"/>
    <p:sldId id="548" r:id="rId12"/>
    <p:sldId id="549" r:id="rId13"/>
    <p:sldId id="540" r:id="rId14"/>
    <p:sldId id="541" r:id="rId15"/>
    <p:sldId id="542" r:id="rId16"/>
    <p:sldId id="543" r:id="rId17"/>
    <p:sldId id="550" r:id="rId18"/>
    <p:sldId id="551" r:id="rId19"/>
    <p:sldId id="553" r:id="rId20"/>
    <p:sldId id="544" r:id="rId21"/>
    <p:sldId id="555" r:id="rId22"/>
    <p:sldId id="552" r:id="rId23"/>
    <p:sldId id="557" r:id="rId24"/>
    <p:sldId id="554" r:id="rId25"/>
    <p:sldId id="556" r:id="rId26"/>
    <p:sldId id="558" r:id="rId27"/>
    <p:sldId id="559" r:id="rId28"/>
    <p:sldId id="509" r:id="rId2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aba Pintér" initials="CP" lastIdx="2" clrIdx="0">
    <p:extLst>
      <p:ext uri="{19B8F6BF-5375-455C-9EA6-DF929625EA0E}">
        <p15:presenceInfo xmlns:p15="http://schemas.microsoft.com/office/powerpoint/2012/main" userId="19df5fcfd3f9da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0000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016" autoAdjust="0"/>
  </p:normalViewPr>
  <p:slideViewPr>
    <p:cSldViewPr showGuides="1">
      <p:cViewPr varScale="1">
        <p:scale>
          <a:sx n="128" d="100"/>
          <a:sy n="128" d="100"/>
        </p:scale>
        <p:origin x="1032" y="11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934" y="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2019-08-07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2019-08-07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1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0" y="5587647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771448"/>
            <a:ext cx="3505200" cy="615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587647"/>
            <a:ext cx="3200400" cy="1028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>
            <a:lvl1pPr>
              <a:defRPr lang="en-US" sz="4400" b="1" kern="1200" dirty="0">
                <a:solidFill>
                  <a:srgbClr val="78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3914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4" y="6191485"/>
            <a:ext cx="533400" cy="5644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>
            <a:lvl1pPr>
              <a:defRPr lang="en-US" sz="4400" b="1" kern="1200" dirty="0">
                <a:solidFill>
                  <a:srgbClr val="78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3914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4" y="6191485"/>
            <a:ext cx="533400" cy="5644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3914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4" y="6191485"/>
            <a:ext cx="533400" cy="5644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Laboratory for Percutaneous Surgery (The Perk Lab) – Copyright © Queen’s University,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slicer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ocus.cs.queensu.ca/#collection/5cc8811601d4930406c40465/folder/5d4b1bae01d4930406c46b2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2286000"/>
          </a:xfrm>
        </p:spPr>
        <p:txBody>
          <a:bodyPr/>
          <a:lstStyle/>
          <a:p>
            <a:pPr eaLnBrk="1" hangingPunct="1"/>
            <a:r>
              <a:rPr lang="en-CA" sz="5400" b="1" dirty="0" smtClean="0"/>
              <a:t>Tutorial:</a:t>
            </a:r>
            <a:br>
              <a:rPr lang="en-CA" sz="5400" b="1" dirty="0" smtClean="0"/>
            </a:br>
            <a:r>
              <a:rPr lang="en-CA" sz="5400" b="1" dirty="0" smtClean="0">
                <a:solidFill>
                  <a:srgbClr val="780000"/>
                </a:solidFill>
              </a:rPr>
              <a:t>Film Dosimetry Analysis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505200"/>
            <a:ext cx="8077200" cy="5334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Csaba Pinter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57200" y="4495800"/>
            <a:ext cx="830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CA" dirty="0" smtClean="0">
                <a:latin typeface="+mn-lt"/>
              </a:rPr>
              <a:t>Laboratory </a:t>
            </a:r>
            <a:r>
              <a:rPr lang="en-CA" dirty="0">
                <a:latin typeface="+mn-lt"/>
              </a:rPr>
              <a:t>for Percutaneous </a:t>
            </a:r>
            <a:r>
              <a:rPr lang="en-CA" dirty="0" smtClean="0">
                <a:latin typeface="+mn-lt"/>
              </a:rPr>
              <a:t>Surgery, Queen’s </a:t>
            </a:r>
            <a:r>
              <a:rPr lang="en-CA" dirty="0">
                <a:latin typeface="+mn-lt"/>
              </a:rPr>
              <a:t>University, </a:t>
            </a:r>
            <a:r>
              <a:rPr lang="en-CA" dirty="0" smtClean="0">
                <a:latin typeface="+mn-lt"/>
              </a:rPr>
              <a:t>Kingston, ON, Canada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4"/>
    </mc:Choice>
    <mc:Fallback xmlns="">
      <p:transition spd="slow" advTm="138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990600"/>
          </a:xfrm>
        </p:spPr>
        <p:txBody>
          <a:bodyPr/>
          <a:lstStyle/>
          <a:p>
            <a:r>
              <a:rPr lang="en-US" dirty="0" smtClean="0"/>
              <a:t>2/3. Where </a:t>
            </a:r>
            <a:r>
              <a:rPr lang="en-US" dirty="0"/>
              <a:t>did this data come from?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2019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02183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Treatment planning using Eclipse:</a:t>
            </a:r>
          </a:p>
          <a:p>
            <a:pPr lvl="1"/>
            <a:r>
              <a:rPr lang="en-CA" dirty="0" smtClean="0"/>
              <a:t>Dual arc delivery FSRT VMAT </a:t>
            </a:r>
            <a:br>
              <a:rPr lang="en-CA" dirty="0" smtClean="0"/>
            </a:br>
            <a:r>
              <a:rPr lang="en-CA" dirty="0" smtClean="0"/>
              <a:t>(4 </a:t>
            </a:r>
            <a:r>
              <a:rPr lang="en-CA" dirty="0" err="1" smtClean="0"/>
              <a:t>Gy</a:t>
            </a:r>
            <a:r>
              <a:rPr lang="en-CA" dirty="0" smtClean="0"/>
              <a:t> delivered to </a:t>
            </a:r>
            <a:r>
              <a:rPr lang="en-CA" dirty="0" err="1" smtClean="0"/>
              <a:t>mets</a:t>
            </a:r>
            <a:r>
              <a:rPr lang="en-CA" dirty="0" smtClean="0"/>
              <a:t>, plus 2 </a:t>
            </a:r>
            <a:r>
              <a:rPr lang="en-CA" dirty="0" err="1" smtClean="0"/>
              <a:t>Gy</a:t>
            </a:r>
            <a:r>
              <a:rPr lang="en-CA" dirty="0" smtClean="0"/>
              <a:t> SIB)</a:t>
            </a:r>
          </a:p>
          <a:p>
            <a:pPr lvl="1"/>
            <a:r>
              <a:rPr lang="en-CA" dirty="0" smtClean="0"/>
              <a:t>Delivery to a cylindrical phantom with film at </a:t>
            </a:r>
            <a:r>
              <a:rPr lang="en-CA" dirty="0" err="1" smtClean="0"/>
              <a:t>isocenter</a:t>
            </a:r>
            <a:r>
              <a:rPr lang="en-CA" dirty="0" smtClean="0"/>
              <a:t> plane</a:t>
            </a:r>
          </a:p>
          <a:p>
            <a:endParaRPr lang="en-CA" dirty="0" smtClean="0"/>
          </a:p>
          <a:p>
            <a:endParaRPr lang="en-CA" dirty="0"/>
          </a:p>
          <a:p>
            <a:endParaRPr lang="en-CA" sz="5400" dirty="0"/>
          </a:p>
          <a:p>
            <a:r>
              <a:rPr lang="en-CA" dirty="0" smtClean="0"/>
              <a:t>Outputs:   </a:t>
            </a:r>
            <a:r>
              <a:rPr lang="en-CA" dirty="0" smtClean="0">
                <a:solidFill>
                  <a:srgbClr val="FF0000"/>
                </a:solidFill>
              </a:rPr>
              <a:t>Planning dose volume, </a:t>
            </a:r>
            <a:r>
              <a:rPr lang="en-CA" dirty="0" smtClean="0">
                <a:solidFill>
                  <a:srgbClr val="FF0000"/>
                </a:solidFill>
              </a:rPr>
              <a:t>Structures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13320"/>
            <a:ext cx="2841192" cy="2130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62" y="3551420"/>
            <a:ext cx="2739592" cy="20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990600"/>
          </a:xfrm>
        </p:spPr>
        <p:txBody>
          <a:bodyPr/>
          <a:lstStyle/>
          <a:p>
            <a:r>
              <a:rPr lang="en-US" dirty="0" smtClean="0"/>
              <a:t>2/4. Where </a:t>
            </a:r>
            <a:r>
              <a:rPr lang="en-US" dirty="0"/>
              <a:t>did this data come from?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371600"/>
            <a:ext cx="838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Irradiation day:</a:t>
            </a:r>
          </a:p>
          <a:p>
            <a:pPr lvl="1"/>
            <a:r>
              <a:rPr lang="en-CA" dirty="0" smtClean="0"/>
              <a:t>Quarter sheets of </a:t>
            </a:r>
            <a:r>
              <a:rPr lang="en-CA" dirty="0" err="1" smtClean="0"/>
              <a:t>Gafchromic</a:t>
            </a:r>
            <a:r>
              <a:rPr lang="en-CA" dirty="0" smtClean="0"/>
              <a:t> EBT3 film used for calibration points</a:t>
            </a:r>
          </a:p>
          <a:p>
            <a:pPr lvl="1"/>
            <a:r>
              <a:rPr lang="en-CA" dirty="0" smtClean="0"/>
              <a:t>Full sheet irradiation for experimental/measured film (FSRT VMAT irradiation)</a:t>
            </a:r>
          </a:p>
          <a:p>
            <a:pPr marL="0" indent="0">
              <a:buNone/>
            </a:pPr>
            <a:endParaRPr lang="en-CA" dirty="0" smtClean="0">
              <a:solidFill>
                <a:srgbClr val="FF0000"/>
              </a:solidFill>
            </a:endParaRPr>
          </a:p>
          <a:p>
            <a:endParaRPr lang="en-CA" dirty="0"/>
          </a:p>
          <a:p>
            <a:pPr lvl="1"/>
            <a:endParaRPr lang="en-CA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5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990600"/>
          </a:xfrm>
        </p:spPr>
        <p:txBody>
          <a:bodyPr/>
          <a:lstStyle/>
          <a:p>
            <a:r>
              <a:rPr lang="en-US" dirty="0" smtClean="0"/>
              <a:t>2/5. Where </a:t>
            </a:r>
            <a:r>
              <a:rPr lang="en-US" dirty="0"/>
              <a:t>did this data come from?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1026" name="Picture 2" descr="C:\Users\Kevin\Downloads\experi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736" y="4020921"/>
            <a:ext cx="2605088" cy="19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evin\Downloads\dose_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24" y="1826879"/>
            <a:ext cx="1320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evin\Downloads\dose_5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24" y="2867772"/>
            <a:ext cx="1320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evin\Downloads\dose_1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24" y="3930985"/>
            <a:ext cx="1320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evin\Downloads\dose_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24" y="4984137"/>
            <a:ext cx="1320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Kevin\Downloads\dose_3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424" y="1820831"/>
            <a:ext cx="1320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Kevin\Downloads\dose_4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424" y="2867772"/>
            <a:ext cx="1320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Kevin\Downloads\dose_5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424" y="3930985"/>
            <a:ext cx="1320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Kevin\Downloads\dose_60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424" y="4984137"/>
            <a:ext cx="1320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Kevin\Downloads\blan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736" y="1834523"/>
            <a:ext cx="2605088" cy="19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r="50000"/>
          <a:stretch/>
        </p:blipFill>
        <p:spPr bwMode="auto">
          <a:xfrm>
            <a:off x="0" y="1523329"/>
            <a:ext cx="3110765" cy="472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301385" y="1295400"/>
            <a:ext cx="2667000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u="sng" dirty="0" smtClean="0"/>
              <a:t>CCSEO Film Imager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3352427" y="2060906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>
                <a:solidFill>
                  <a:srgbClr val="FFC000"/>
                </a:solidFill>
              </a:rPr>
              <a:t>0 </a:t>
            </a:r>
            <a:r>
              <a:rPr lang="en-CA" sz="2200" b="1" dirty="0" err="1" smtClean="0">
                <a:solidFill>
                  <a:srgbClr val="FFC000"/>
                </a:solidFill>
              </a:rPr>
              <a:t>cGy</a:t>
            </a:r>
            <a:endParaRPr lang="en-CA" sz="2200" b="1" dirty="0" smtClean="0">
              <a:solidFill>
                <a:srgbClr val="FFC00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3356215" y="3107847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>
                <a:solidFill>
                  <a:srgbClr val="FFC000"/>
                </a:solidFill>
              </a:rPr>
              <a:t>50 </a:t>
            </a:r>
            <a:r>
              <a:rPr lang="en-CA" sz="2200" b="1" dirty="0" err="1" smtClean="0">
                <a:solidFill>
                  <a:srgbClr val="FFC000"/>
                </a:solidFill>
              </a:rPr>
              <a:t>cGy</a:t>
            </a:r>
            <a:endParaRPr lang="en-CA" sz="2200" b="1" dirty="0" smtClean="0">
              <a:solidFill>
                <a:srgbClr val="FFC000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3356215" y="4171060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>
                <a:solidFill>
                  <a:srgbClr val="FFC000"/>
                </a:solidFill>
              </a:rPr>
              <a:t>100 </a:t>
            </a:r>
            <a:r>
              <a:rPr lang="en-CA" sz="2200" b="1" dirty="0" err="1" smtClean="0">
                <a:solidFill>
                  <a:srgbClr val="FFC000"/>
                </a:solidFill>
              </a:rPr>
              <a:t>cGy</a:t>
            </a:r>
            <a:endParaRPr lang="en-CA" sz="2200" b="1" dirty="0" smtClean="0">
              <a:solidFill>
                <a:srgbClr val="FFC000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352236" y="5224212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>
                <a:solidFill>
                  <a:srgbClr val="FFC000"/>
                </a:solidFill>
              </a:rPr>
              <a:t>200 </a:t>
            </a:r>
            <a:r>
              <a:rPr lang="en-CA" sz="2200" b="1" dirty="0" err="1" smtClean="0">
                <a:solidFill>
                  <a:srgbClr val="FFC000"/>
                </a:solidFill>
              </a:rPr>
              <a:t>cGy</a:t>
            </a:r>
            <a:endParaRPr lang="en-CA" sz="2200" b="1" dirty="0" smtClean="0">
              <a:solidFill>
                <a:srgbClr val="FFC000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4800036" y="2060905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>
                <a:solidFill>
                  <a:srgbClr val="FFC000"/>
                </a:solidFill>
              </a:rPr>
              <a:t>300 </a:t>
            </a:r>
            <a:r>
              <a:rPr lang="en-CA" sz="2200" b="1" dirty="0" err="1" smtClean="0">
                <a:solidFill>
                  <a:srgbClr val="FFC000"/>
                </a:solidFill>
              </a:rPr>
              <a:t>cGy</a:t>
            </a:r>
            <a:endParaRPr lang="en-CA" sz="2200" b="1" dirty="0" smtClean="0">
              <a:solidFill>
                <a:srgbClr val="FFC000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4800036" y="3107846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>
                <a:solidFill>
                  <a:srgbClr val="FFC000"/>
                </a:solidFill>
              </a:rPr>
              <a:t>400 </a:t>
            </a:r>
            <a:r>
              <a:rPr lang="en-CA" sz="2200" b="1" dirty="0" err="1" smtClean="0">
                <a:solidFill>
                  <a:srgbClr val="FFC000"/>
                </a:solidFill>
              </a:rPr>
              <a:t>cGy</a:t>
            </a:r>
            <a:endParaRPr lang="en-CA" sz="2200" b="1" dirty="0" smtClean="0">
              <a:solidFill>
                <a:srgbClr val="FFC000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766484" y="4171059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>
                <a:solidFill>
                  <a:srgbClr val="FFC000"/>
                </a:solidFill>
              </a:rPr>
              <a:t>500 </a:t>
            </a:r>
            <a:r>
              <a:rPr lang="en-CA" sz="2200" b="1" dirty="0" err="1" smtClean="0">
                <a:solidFill>
                  <a:srgbClr val="FFC000"/>
                </a:solidFill>
              </a:rPr>
              <a:t>cGy</a:t>
            </a:r>
            <a:endParaRPr lang="en-CA" sz="2200" b="1" dirty="0" smtClean="0">
              <a:solidFill>
                <a:srgbClr val="FFC000"/>
              </a:solidFill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4800036" y="5224211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>
                <a:solidFill>
                  <a:srgbClr val="FFC000"/>
                </a:solidFill>
              </a:rPr>
              <a:t>600 </a:t>
            </a:r>
            <a:r>
              <a:rPr lang="en-CA" sz="2200" b="1" dirty="0" err="1" smtClean="0">
                <a:solidFill>
                  <a:srgbClr val="FFC000"/>
                </a:solidFill>
              </a:rPr>
              <a:t>cGy</a:t>
            </a:r>
            <a:endParaRPr lang="en-CA" sz="2200" b="1" dirty="0" smtClean="0">
              <a:solidFill>
                <a:srgbClr val="FFC000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6960492" y="2227271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/>
              <a:t>Empty Light Field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7009777" y="4411926"/>
            <a:ext cx="1219576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dirty="0" smtClean="0">
                <a:solidFill>
                  <a:srgbClr val="FFC000"/>
                </a:solidFill>
              </a:rPr>
              <a:t>FSRT VMAT Delivery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3415924" y="1363639"/>
            <a:ext cx="2667000" cy="51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b="1" u="sng" dirty="0" smtClean="0"/>
              <a:t>Calibration Set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2626196" y="778398"/>
            <a:ext cx="4648200" cy="52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i="1" dirty="0" smtClean="0"/>
              <a:t>Film imaged 24 hrs post-</a:t>
            </a:r>
            <a:r>
              <a:rPr lang="en-CA" sz="2800" i="1" dirty="0" err="1" smtClean="0"/>
              <a:t>irr</a:t>
            </a:r>
            <a:r>
              <a:rPr lang="en-CA" sz="2800" i="1" dirty="0" smtClean="0"/>
              <a:t>.</a:t>
            </a:r>
            <a:endParaRPr lang="en-CA" sz="2400" i="1" dirty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/1. Open Film Dosimetry slicelet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33475"/>
            <a:ext cx="6048375" cy="459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167738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03" y="533093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10" y="531718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72200" y="2667000"/>
            <a:ext cx="2314579" cy="1938992"/>
          </a:xfrm>
          <a:prstGeom prst="rect">
            <a:avLst/>
          </a:prstGeom>
          <a:solidFill>
            <a:srgbClr val="78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Once in the ‘Film Dosimetry Analysis’ module, click ‘Show slicelet’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67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3/2. Load film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3" y="1075632"/>
            <a:ext cx="7977035" cy="4944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20" y="195387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600200"/>
            <a:ext cx="4400222" cy="257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 bwMode="auto">
          <a:xfrm>
            <a:off x="2078157" y="1806719"/>
            <a:ext cx="623455" cy="484187"/>
          </a:xfrm>
          <a:prstGeom prst="right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994" y="17615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own Arrow 11"/>
          <p:cNvSpPr/>
          <p:nvPr/>
        </p:nvSpPr>
        <p:spPr bwMode="auto">
          <a:xfrm>
            <a:off x="3896822" y="2186417"/>
            <a:ext cx="485775" cy="600075"/>
          </a:xfrm>
          <a:prstGeom prst="down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256" y="2873115"/>
            <a:ext cx="4612934" cy="3314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706" y="4064993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60" y="570641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56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3/3. Assign dose levels to films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" y="1232664"/>
            <a:ext cx="3918585" cy="722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436" y="165407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855" y="2667000"/>
            <a:ext cx="4356545" cy="3100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ent-Up Arrow 8"/>
          <p:cNvSpPr/>
          <p:nvPr/>
        </p:nvSpPr>
        <p:spPr bwMode="auto">
          <a:xfrm rot="5400000">
            <a:off x="2057399" y="2209801"/>
            <a:ext cx="914400" cy="914399"/>
          </a:xfrm>
          <a:prstGeom prst="bentUp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3/4. Define calibration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733800" cy="25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9" t="22380" r="62047" b="55241"/>
          <a:stretch/>
        </p:blipFill>
        <p:spPr bwMode="auto">
          <a:xfrm>
            <a:off x="358515" y="2788828"/>
            <a:ext cx="4041103" cy="2409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6" t="18307" r="38571" b="46896"/>
          <a:stretch/>
        </p:blipFill>
        <p:spPr bwMode="auto">
          <a:xfrm>
            <a:off x="5178475" y="2133600"/>
            <a:ext cx="3733800" cy="3480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75" y="140673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4529190" y="3500949"/>
            <a:ext cx="566777" cy="484187"/>
          </a:xfrm>
          <a:prstGeom prst="right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136178" y="1967503"/>
            <a:ext cx="485775" cy="600075"/>
          </a:xfrm>
          <a:prstGeom prst="down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43" y="344106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116" y="367366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10" y="3899963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21783" y="4347944"/>
            <a:ext cx="4124094" cy="1569660"/>
          </a:xfrm>
          <a:prstGeom prst="rect">
            <a:avLst/>
          </a:prstGeom>
          <a:solidFill>
            <a:srgbClr val="78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2400" dirty="0"/>
              <a:t>Click </a:t>
            </a:r>
            <a:r>
              <a:rPr lang="en-CA" sz="2400" b="1" dirty="0"/>
              <a:t>Add region</a:t>
            </a:r>
            <a:r>
              <a:rPr lang="en-CA" sz="2400" dirty="0"/>
              <a:t>, then click </a:t>
            </a:r>
            <a:r>
              <a:rPr lang="en-CA" sz="2400" dirty="0" smtClean="0"/>
              <a:t>in the </a:t>
            </a:r>
            <a:r>
              <a:rPr lang="en-CA" sz="2400" dirty="0"/>
              <a:t>center of the film </a:t>
            </a:r>
            <a:r>
              <a:rPr lang="en-CA" sz="2400" dirty="0" smtClean="0"/>
              <a:t>then to the region corner to </a:t>
            </a:r>
            <a:r>
              <a:rPr lang="en-CA" sz="2400" dirty="0"/>
              <a:t>define a region of interest (ROI).</a:t>
            </a:r>
          </a:p>
        </p:txBody>
      </p:sp>
    </p:spTree>
    <p:extLst>
      <p:ext uri="{BB962C8B-B14F-4D97-AF65-F5344CB8AC3E}">
        <p14:creationId xmlns:p14="http://schemas.microsoft.com/office/powerpoint/2010/main" val="3695977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3/5. Run 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733550"/>
            <a:ext cx="7591425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79" y="289825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1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3/6. Calibration ready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245268" y="979224"/>
            <a:ext cx="8593932" cy="145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smtClean="0"/>
              <a:t>Calibration function has been determined, of the form:</a:t>
            </a:r>
          </a:p>
          <a:p>
            <a:pPr marL="0" indent="0">
              <a:buNone/>
            </a:pPr>
            <a:r>
              <a:rPr lang="en-CA" sz="2400" dirty="0"/>
              <a:t>	</a:t>
            </a:r>
            <a:r>
              <a:rPr lang="en-CA" sz="2400" dirty="0" smtClean="0"/>
              <a:t>				      </a:t>
            </a:r>
            <a:br>
              <a:rPr lang="en-CA" sz="2400" dirty="0" smtClean="0"/>
            </a:br>
            <a:r>
              <a:rPr lang="en-CA" sz="2400" dirty="0" smtClean="0"/>
              <a:t>				                   </a:t>
            </a:r>
            <a:r>
              <a:rPr lang="en-CA" sz="2400" dirty="0" smtClean="0"/>
              <a:t>  </a:t>
            </a:r>
            <a:r>
              <a:rPr lang="en-CA" sz="2800" b="1" dirty="0" smtClean="0"/>
              <a:t>Dose </a:t>
            </a:r>
            <a:r>
              <a:rPr lang="en-CA" sz="2800" b="1" dirty="0" smtClean="0"/>
              <a:t>= </a:t>
            </a:r>
            <a:r>
              <a:rPr lang="en-CA" sz="2800" i="1" dirty="0" smtClean="0"/>
              <a:t>a</a:t>
            </a:r>
            <a:r>
              <a:rPr lang="en-CA" sz="2800" b="1" i="1" dirty="0" smtClean="0"/>
              <a:t> </a:t>
            </a:r>
            <a:r>
              <a:rPr lang="en-CA" sz="2800" b="1" dirty="0" smtClean="0"/>
              <a:t>+ </a:t>
            </a:r>
            <a:r>
              <a:rPr lang="en-CA" sz="2800" i="1" dirty="0" err="1" smtClean="0"/>
              <a:t>b</a:t>
            </a:r>
            <a:r>
              <a:rPr lang="en-CA" sz="2800" b="1" dirty="0" err="1" smtClean="0"/>
              <a:t>OD</a:t>
            </a:r>
            <a:r>
              <a:rPr lang="en-CA" sz="2800" b="1" dirty="0" smtClean="0"/>
              <a:t> + </a:t>
            </a:r>
            <a:r>
              <a:rPr lang="en-CA" sz="2800" i="1" dirty="0" err="1" smtClean="0"/>
              <a:t>c</a:t>
            </a:r>
            <a:r>
              <a:rPr lang="en-CA" sz="2800" b="1" dirty="0" err="1" smtClean="0"/>
              <a:t>OD</a:t>
            </a:r>
            <a:r>
              <a:rPr lang="en-CA" sz="2800" i="1" baseline="30000" dirty="0" err="1" smtClean="0"/>
              <a:t>n</a:t>
            </a:r>
            <a:endParaRPr lang="en-CA" sz="2400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3" t="22226" r="62086" b="60565"/>
          <a:stretch/>
        </p:blipFill>
        <p:spPr bwMode="auto">
          <a:xfrm>
            <a:off x="381000" y="1585993"/>
            <a:ext cx="4728836" cy="218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10" y="3048000"/>
            <a:ext cx="3877659" cy="307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Bent-Up Arrow 9"/>
          <p:cNvSpPr/>
          <p:nvPr/>
        </p:nvSpPr>
        <p:spPr bwMode="auto">
          <a:xfrm rot="5400000">
            <a:off x="3733799" y="4036251"/>
            <a:ext cx="914400" cy="914399"/>
          </a:xfrm>
          <a:prstGeom prst="bentUp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990600"/>
          </a:xfrm>
        </p:spPr>
        <p:txBody>
          <a:bodyPr/>
          <a:lstStyle/>
          <a:p>
            <a:r>
              <a:rPr lang="en-US" dirty="0" smtClean="0"/>
              <a:t>3/7. Load experimental DICOM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4" t="22384" r="58424" b="46404"/>
          <a:stretch/>
        </p:blipFill>
        <p:spPr bwMode="auto">
          <a:xfrm>
            <a:off x="304800" y="1447800"/>
            <a:ext cx="4351282" cy="312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07" y="146669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285" y="202133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645" y="1494180"/>
            <a:ext cx="2924175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 bwMode="auto">
          <a:xfrm>
            <a:off x="4930962" y="2161723"/>
            <a:ext cx="566777" cy="484187"/>
          </a:xfrm>
          <a:prstGeom prst="right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243609" y="3733800"/>
            <a:ext cx="3366991" cy="2308324"/>
          </a:xfrm>
          <a:prstGeom prst="rect">
            <a:avLst/>
          </a:prstGeom>
          <a:solidFill>
            <a:srgbClr val="78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indent="0" algn="ctr">
              <a:buNone/>
              <a:defRPr sz="2400"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CA" dirty="0"/>
              <a:t>Select Film Dosimetry Dataset folder.  </a:t>
            </a:r>
          </a:p>
          <a:p>
            <a:r>
              <a:rPr lang="en-CA" dirty="0"/>
              <a:t>Then select the DICOM </a:t>
            </a:r>
            <a:r>
              <a:rPr lang="en-CA" dirty="0" smtClean="0"/>
              <a:t>folder </a:t>
            </a:r>
            <a:r>
              <a:rPr lang="en-CA" dirty="0"/>
              <a:t>and click ‘Import’.</a:t>
            </a:r>
          </a:p>
          <a:p>
            <a:r>
              <a:rPr lang="en-CA" dirty="0"/>
              <a:t>Then, when prompted click Add link</a:t>
            </a:r>
            <a:r>
              <a:rPr lang="en-CA" dirty="0" smtClean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765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57200" y="1414423"/>
            <a:ext cx="2933910" cy="408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This tutorial demonstrates how </a:t>
            </a:r>
            <a:r>
              <a:rPr lang="en-US" altLang="en-US" sz="3200" dirty="0" smtClean="0">
                <a:solidFill>
                  <a:srgbClr val="000000"/>
                </a:solidFill>
                <a:latin typeface="+mn-lt"/>
              </a:rPr>
              <a:t>to perform a film dosimetry analysis with the streamlined “slicelet” in 3D Slicer.</a:t>
            </a:r>
            <a:endParaRPr lang="en-US" altLang="en-US" sz="32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73" y="1314043"/>
            <a:ext cx="2259253" cy="428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50" y="1100726"/>
            <a:ext cx="3124200" cy="2480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869" y="3413010"/>
            <a:ext cx="3098885" cy="256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130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03" y="1358547"/>
            <a:ext cx="5925395" cy="4737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65" y="293573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4" y="582134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990600"/>
          </a:xfrm>
        </p:spPr>
        <p:txBody>
          <a:bodyPr/>
          <a:lstStyle/>
          <a:p>
            <a:r>
              <a:rPr lang="en-US" dirty="0" smtClean="0"/>
              <a:t>3/8. Load experimental DICOM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43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3/8. Load experimental film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4" t="22384" r="58424" b="46404"/>
          <a:stretch/>
        </p:blipFill>
        <p:spPr bwMode="auto">
          <a:xfrm>
            <a:off x="220718" y="1400333"/>
            <a:ext cx="4351282" cy="312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82" y="22403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63634" b="64539"/>
          <a:stretch/>
        </p:blipFill>
        <p:spPr>
          <a:xfrm>
            <a:off x="5718734" y="1371600"/>
            <a:ext cx="2129866" cy="121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57670" y="3461271"/>
            <a:ext cx="3400661" cy="2710929"/>
          </a:xfrm>
          <a:prstGeom prst="rect">
            <a:avLst/>
          </a:prstGeom>
          <a:solidFill>
            <a:srgbClr val="78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indent="0" algn="ctr">
              <a:buNone/>
              <a:defRPr sz="2400"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CA" dirty="0"/>
              <a:t>Select Film Dosimetry Dataset folder that was just downloaded.  </a:t>
            </a:r>
          </a:p>
          <a:p>
            <a:r>
              <a:rPr lang="en-CA" dirty="0"/>
              <a:t>Then select the Images folder.  </a:t>
            </a:r>
            <a:r>
              <a:rPr lang="en-CA" dirty="0"/>
              <a:t>Select the experimental.png file and click ‘Open</a:t>
            </a:r>
            <a:r>
              <a:rPr lang="en-CA" dirty="0" smtClean="0"/>
              <a:t>’</a:t>
            </a:r>
            <a:endParaRPr lang="en-CA" dirty="0"/>
          </a:p>
        </p:txBody>
      </p:sp>
      <p:sp>
        <p:nvSpPr>
          <p:cNvPr id="10" name="Right Arrow 9"/>
          <p:cNvSpPr/>
          <p:nvPr/>
        </p:nvSpPr>
        <p:spPr bwMode="auto">
          <a:xfrm>
            <a:off x="4874281" y="1738039"/>
            <a:ext cx="566777" cy="484187"/>
          </a:xfrm>
          <a:prstGeom prst="right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6615112" y="2769121"/>
            <a:ext cx="485775" cy="600075"/>
          </a:xfrm>
          <a:prstGeom prst="down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98" y="163475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641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3/9. Set experiment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22095" r="58570" b="44400"/>
          <a:stretch/>
        </p:blipFill>
        <p:spPr bwMode="auto">
          <a:xfrm>
            <a:off x="304800" y="1614676"/>
            <a:ext cx="4759712" cy="3672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3448842"/>
            <a:ext cx="4759712" cy="1472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859554" y="3703634"/>
            <a:ext cx="4191000" cy="60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 smtClean="0"/>
              <a:t>Film resolution (mm/</a:t>
            </a:r>
            <a:r>
              <a:rPr lang="en-CA" sz="2000" b="1" dirty="0" err="1" smtClean="0"/>
              <a:t>px</a:t>
            </a:r>
            <a:r>
              <a:rPr lang="en-CA" sz="2000" b="1" dirty="0" smtClean="0"/>
              <a:t>) = 0.423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859554" y="4955832"/>
            <a:ext cx="4305467" cy="60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 smtClean="0"/>
              <a:t>Define film plane and axis to be exported from DICOM dose distribution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184260" y="4228915"/>
            <a:ext cx="835540" cy="72691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154009" y="1189368"/>
            <a:ext cx="3061293" cy="60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400" dirty="0" smtClean="0"/>
              <a:t>Assign data as shown</a:t>
            </a:r>
          </a:p>
        </p:txBody>
      </p:sp>
    </p:spTree>
    <p:extLst>
      <p:ext uri="{BB962C8B-B14F-4D97-AF65-F5344CB8AC3E}">
        <p14:creationId xmlns:p14="http://schemas.microsoft.com/office/powerpoint/2010/main" val="3396715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3/10. Apply 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437340" y="1143000"/>
            <a:ext cx="4204128" cy="830997"/>
          </a:xfrm>
          <a:prstGeom prst="rect">
            <a:avLst/>
          </a:prstGeom>
          <a:solidFill>
            <a:srgbClr val="78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indent="0" algn="ctr">
              <a:buNone/>
              <a:defRPr sz="2400"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CA" dirty="0"/>
              <a:t>Apply calibration to convert film from optical density to dose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49084" y="4879632"/>
            <a:ext cx="6923191" cy="60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 smtClean="0"/>
              <a:t>Note:  Calibration function can be imported from a previously saved file, or can be input manually in this step. 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4" t="24907" r="61905" b="59476"/>
          <a:stretch/>
        </p:blipFill>
        <p:spPr bwMode="auto">
          <a:xfrm>
            <a:off x="1792778" y="2310840"/>
            <a:ext cx="5217622" cy="214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24309" y="3025602"/>
            <a:ext cx="4759712" cy="771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27" y="409194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296" y="240789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528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8" y="1215873"/>
            <a:ext cx="3800475" cy="232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4/1. Register film to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2251" y="3733800"/>
            <a:ext cx="3618749" cy="2308324"/>
          </a:xfrm>
          <a:prstGeom prst="rect">
            <a:avLst/>
          </a:prstGeom>
          <a:solidFill>
            <a:srgbClr val="78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indent="0" algn="ctr">
              <a:buNone/>
              <a:defRPr sz="2400"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CA" dirty="0" smtClean="0"/>
              <a:t>1. Pre-align film with the rotation and flip buttons</a:t>
            </a:r>
          </a:p>
          <a:p>
            <a:pPr algn="l"/>
            <a:r>
              <a:rPr lang="en-CA" dirty="0" smtClean="0"/>
              <a:t>2. Click </a:t>
            </a:r>
            <a:r>
              <a:rPr lang="en-CA" dirty="0"/>
              <a:t>Perform registration to perform an intensity based registration between film and Eclipse dose plane 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3931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279256" y="5130633"/>
            <a:ext cx="4865993" cy="85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 smtClean="0"/>
              <a:t>Grayscale</a:t>
            </a:r>
            <a:r>
              <a:rPr lang="en-CA" sz="2000" dirty="0" smtClean="0"/>
              <a:t>: </a:t>
            </a:r>
            <a:r>
              <a:rPr lang="en-CA" sz="2000" dirty="0"/>
              <a:t>Calibrated film measurement</a:t>
            </a:r>
            <a:endParaRPr lang="en-CA" sz="2000" dirty="0" smtClean="0"/>
          </a:p>
          <a:p>
            <a:pPr marL="0" indent="0" algn="ctr">
              <a:buNone/>
            </a:pPr>
            <a:r>
              <a:rPr lang="en-CA" sz="2000" b="1" dirty="0" err="1" smtClean="0"/>
              <a:t>Greenscale</a:t>
            </a:r>
            <a:r>
              <a:rPr lang="en-CA" sz="2000" dirty="0" smtClean="0"/>
              <a:t>: Eclipse dose plane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67" y="260591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63" y="229112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36" y="331045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668" y="1239316"/>
            <a:ext cx="3819525" cy="336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5"/>
          <p:cNvSpPr/>
          <p:nvPr/>
        </p:nvSpPr>
        <p:spPr bwMode="auto">
          <a:xfrm>
            <a:off x="4055288" y="3169985"/>
            <a:ext cx="685801" cy="484187"/>
          </a:xfrm>
          <a:prstGeom prst="right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463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4/2. Dose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" y="1203143"/>
            <a:ext cx="5618499" cy="4435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943600" y="1016329"/>
            <a:ext cx="2715376" cy="839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 smtClean="0"/>
              <a:t>Dose maps are automatically assigned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27898" y="2017987"/>
            <a:ext cx="2812312" cy="839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 smtClean="0"/>
              <a:t>Select  </a:t>
            </a:r>
            <a:r>
              <a:rPr lang="en-CA" sz="2000" b="1" dirty="0" smtClean="0"/>
              <a:t>74: RTSTRUCT </a:t>
            </a:r>
            <a:r>
              <a:rPr lang="en-CA" sz="2000" dirty="0" smtClean="0"/>
              <a:t>Structure set.</a:t>
            </a:r>
            <a:br>
              <a:rPr lang="en-CA" sz="2000" dirty="0" smtClean="0"/>
            </a:br>
            <a:r>
              <a:rPr lang="en-CA" sz="2000" dirty="0" smtClean="0"/>
              <a:t>Choose ‘</a:t>
            </a:r>
            <a:r>
              <a:rPr lang="en-CA" sz="2000" b="1" dirty="0" smtClean="0"/>
              <a:t>Brain’ </a:t>
            </a:r>
            <a:r>
              <a:rPr lang="en-CA" sz="2000" dirty="0" smtClean="0"/>
              <a:t>structure.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98392" y="3505200"/>
            <a:ext cx="720897" cy="1154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76600" y="1388708"/>
            <a:ext cx="2851298" cy="2876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219289" y="3316153"/>
            <a:ext cx="2924711" cy="839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 smtClean="0"/>
              <a:t>Set dose value to 400 </a:t>
            </a:r>
            <a:r>
              <a:rPr lang="en-CA" sz="2000" dirty="0" err="1" smtClean="0"/>
              <a:t>cGy</a:t>
            </a:r>
            <a:r>
              <a:rPr lang="en-CA" sz="2000" dirty="0" smtClean="0"/>
              <a:t> (prescription)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577791" y="2168071"/>
            <a:ext cx="641498" cy="1154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051698" y="5178336"/>
            <a:ext cx="2330302" cy="83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200" dirty="0" smtClean="0"/>
              <a:t>Create new gamma volume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819338" y="4871803"/>
            <a:ext cx="1505262" cy="457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800007" y="3867462"/>
            <a:ext cx="2419283" cy="4756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6219289" y="4227647"/>
            <a:ext cx="2924711" cy="839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dirty="0" smtClean="0"/>
              <a:t>Set dose threshold to 0%</a:t>
            </a:r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459" y="475700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28" y="126679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13" y="509678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5183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4/3. Gamma comparison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04" y="983902"/>
            <a:ext cx="2733696" cy="5188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8" y="2834830"/>
            <a:ext cx="4437222" cy="8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768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4/4. Line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51210"/>
            <a:ext cx="376237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724" y="125365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75" y="16359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759" y="1493003"/>
            <a:ext cx="3790950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15753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13" y="315753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197" y="256321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ight Arrow 11"/>
          <p:cNvSpPr/>
          <p:nvPr/>
        </p:nvSpPr>
        <p:spPr bwMode="auto">
          <a:xfrm>
            <a:off x="3990975" y="1454201"/>
            <a:ext cx="685801" cy="484187"/>
          </a:xfrm>
          <a:prstGeom prst="right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4114799" y="2434691"/>
            <a:ext cx="685801" cy="484187"/>
          </a:xfrm>
          <a:prstGeom prst="right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42" y="3581400"/>
            <a:ext cx="3098885" cy="256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Down Arrow 14"/>
          <p:cNvSpPr/>
          <p:nvPr/>
        </p:nvSpPr>
        <p:spPr bwMode="auto">
          <a:xfrm>
            <a:off x="1897505" y="3132553"/>
            <a:ext cx="485775" cy="600075"/>
          </a:xfrm>
          <a:prstGeom prst="downArrow">
            <a:avLst/>
          </a:prstGeom>
          <a:solidFill>
            <a:srgbClr val="78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71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2015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08329"/>
            <a:ext cx="8229600" cy="126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6600" b="1" dirty="0" smtClean="0">
                <a:solidFill>
                  <a:srgbClr val="780000"/>
                </a:solidFill>
              </a:rPr>
              <a:t>Congratulations!</a:t>
            </a:r>
          </a:p>
        </p:txBody>
      </p:sp>
      <p:pic>
        <p:nvPicPr>
          <p:cNvPr id="1026" name="Picture 2" descr="http://cdn.theatlantic.com/static/mt/assets/science/bender-applause_medi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96" y="1647065"/>
            <a:ext cx="4001007" cy="414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1273" y="1600200"/>
            <a:ext cx="7481455" cy="4055341"/>
          </a:xfrm>
        </p:spPr>
        <p:txBody>
          <a:bodyPr/>
          <a:lstStyle/>
          <a:p>
            <a:pPr eaLnBrk="1" hangingPunct="1">
              <a:spcBef>
                <a:spcPts val="8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Install </a:t>
            </a:r>
            <a:r>
              <a:rPr lang="en-US" altLang="en-US" dirty="0" smtClean="0">
                <a:solidFill>
                  <a:srgbClr val="000000"/>
                </a:solidFill>
              </a:rPr>
              <a:t>required </a:t>
            </a:r>
            <a:r>
              <a:rPr lang="en-US" altLang="en-US" dirty="0" smtClean="0">
                <a:solidFill>
                  <a:srgbClr val="000000"/>
                </a:solidFill>
              </a:rPr>
              <a:t>software</a:t>
            </a:r>
          </a:p>
          <a:p>
            <a:pPr eaLnBrk="1" hangingPunct="1">
              <a:spcBef>
                <a:spcPts val="8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altLang="en-US" dirty="0" smtClean="0">
                <a:solidFill>
                  <a:srgbClr val="000000"/>
                </a:solidFill>
              </a:rPr>
              <a:t>Download test data</a:t>
            </a:r>
          </a:p>
          <a:p>
            <a:pPr eaLnBrk="1" hangingPunct="1">
              <a:spcBef>
                <a:spcPts val="8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altLang="en-US" dirty="0" smtClean="0">
                <a:solidFill>
                  <a:srgbClr val="000000"/>
                </a:solidFill>
              </a:rPr>
              <a:t>Perform calibration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hangingPunct="1">
              <a:spcBef>
                <a:spcPts val="8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altLang="en-US" dirty="0" smtClean="0">
                <a:solidFill>
                  <a:srgbClr val="000000"/>
                </a:solidFill>
              </a:rPr>
              <a:t>Evaluate calibration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Download 3D Slicer preview from</a:t>
            </a:r>
            <a:br>
              <a:rPr lang="en-CA" dirty="0"/>
            </a:br>
            <a:r>
              <a:rPr lang="en-US" dirty="0">
                <a:hlinkClick r:id="rId2"/>
              </a:rPr>
              <a:t>https://download.slicer.org/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  <a:p>
            <a:r>
              <a:rPr lang="en-CA" dirty="0"/>
              <a:t>Find the downloaded 3D Slicer package on your computer</a:t>
            </a:r>
          </a:p>
          <a:p>
            <a:endParaRPr lang="en-CA" dirty="0"/>
          </a:p>
          <a:p>
            <a:r>
              <a:rPr lang="en-CA" dirty="0"/>
              <a:t>Follow the usual steps to install an application</a:t>
            </a:r>
          </a:p>
          <a:p>
            <a:pPr lvl="1"/>
            <a:r>
              <a:rPr lang="en-CA" dirty="0"/>
              <a:t>Different for each operating system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1/1. Install 3D Slicer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7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1/2. Install SlicerRT </a:t>
            </a:r>
            <a:r>
              <a:rPr lang="en-US" dirty="0" smtClean="0"/>
              <a:t>extension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5013713"/>
            <a:ext cx="2447925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1219200"/>
            <a:ext cx="421005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78" y="1680242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27" y="558747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039900" y="4427109"/>
            <a:ext cx="2362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 smtClean="0"/>
              <a:t>or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992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1/3. Install SlicerRT extension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19" y="1095817"/>
            <a:ext cx="6487960" cy="4666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98" y="4214853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49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97" y="1434806"/>
            <a:ext cx="6082406" cy="47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6774"/>
            <a:ext cx="8229600" cy="1198626"/>
          </a:xfrm>
        </p:spPr>
        <p:txBody>
          <a:bodyPr/>
          <a:lstStyle/>
          <a:p>
            <a:r>
              <a:rPr lang="en-US" dirty="0" smtClean="0"/>
              <a:t>1/4. Install </a:t>
            </a:r>
            <a:r>
              <a:rPr lang="en-US" dirty="0" err="1" smtClean="0"/>
              <a:t>FilmDosimetryAnalysis</a:t>
            </a:r>
            <a:r>
              <a:rPr lang="en-US" dirty="0" smtClean="0"/>
              <a:t> extension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90" y="438978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51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493" y="853190"/>
            <a:ext cx="8395015" cy="914400"/>
          </a:xfrm>
        </p:spPr>
        <p:txBody>
          <a:bodyPr/>
          <a:lstStyle/>
          <a:p>
            <a:r>
              <a:rPr lang="en-US" dirty="0"/>
              <a:t>Open in browser:</a:t>
            </a:r>
            <a:br>
              <a:rPr lang="en-US" dirty="0"/>
            </a:br>
            <a:r>
              <a:rPr lang="en-US" sz="1400" dirty="0">
                <a:hlinkClick r:id="rId2"/>
              </a:rPr>
              <a:t>https://pocus.cs.queensu.ca/#</a:t>
            </a:r>
            <a:r>
              <a:rPr lang="en-US" sz="1400" dirty="0" smtClean="0">
                <a:hlinkClick r:id="rId2"/>
              </a:rPr>
              <a:t>collection/5cc8811601d4930406c40465/folder/5d4b1bae01d4930406c46b2c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2/1. Download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Laboratory for Percutaneous Surgery – Copyright © Queen’s University,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78" y="1699706"/>
            <a:ext cx="5732749" cy="466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01" y="319889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090" y="355115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57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990600"/>
          </a:xfrm>
        </p:spPr>
        <p:txBody>
          <a:bodyPr/>
          <a:lstStyle/>
          <a:p>
            <a:r>
              <a:rPr lang="en-US" dirty="0" smtClean="0"/>
              <a:t>2/2. Where </a:t>
            </a:r>
            <a:r>
              <a:rPr lang="en-US" dirty="0"/>
              <a:t>did this data come from?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3" name="AutoShape 2" descr="Displaying IMG_002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AutoShape 4" descr="Displaying IMG_002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6" descr="Displaying IMG_0022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4" descr="Displaying photo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31123"/>
            <a:ext cx="239277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isplaying photo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22931"/>
            <a:ext cx="3770428" cy="281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7200" y="1066800"/>
            <a:ext cx="8382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Calibration films were irradiated in well characterized radiation fields </a:t>
            </a:r>
            <a:br>
              <a:rPr lang="en-CA" dirty="0" smtClean="0"/>
            </a:br>
            <a:r>
              <a:rPr lang="en-CA" dirty="0" smtClean="0"/>
              <a:t>(10x10 cm</a:t>
            </a:r>
            <a:r>
              <a:rPr lang="en-CA" baseline="30000" dirty="0" smtClean="0"/>
              <a:t>2</a:t>
            </a:r>
            <a:r>
              <a:rPr lang="en-CA" baseline="30000" dirty="0"/>
              <a:t> </a:t>
            </a:r>
            <a:r>
              <a:rPr lang="en-CA" dirty="0" smtClean="0"/>
              <a:t>at </a:t>
            </a:r>
            <a:r>
              <a:rPr lang="en-CA" dirty="0" err="1" smtClean="0"/>
              <a:t>d</a:t>
            </a:r>
            <a:r>
              <a:rPr lang="en-CA" baseline="-25000" dirty="0" err="1" smtClean="0"/>
              <a:t>max</a:t>
            </a:r>
            <a:r>
              <a:rPr lang="en-CA" dirty="0" smtClean="0"/>
              <a:t>) to a range of doses</a:t>
            </a:r>
          </a:p>
          <a:p>
            <a:pPr marL="0" indent="0">
              <a:buNone/>
            </a:pPr>
            <a:endParaRPr lang="en-CA" dirty="0"/>
          </a:p>
          <a:p>
            <a:pPr lvl="1"/>
            <a:endParaRPr lang="en-CA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– Copyright © Queen’s University,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1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35685</TotalTime>
  <Words>866</Words>
  <Application>Microsoft Office PowerPoint</Application>
  <PresentationFormat>On-screen Show (4:3)</PresentationFormat>
  <Paragraphs>144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MS PGothic</vt:lpstr>
      <vt:lpstr>Arial</vt:lpstr>
      <vt:lpstr>Calibri</vt:lpstr>
      <vt:lpstr>Times New Roman</vt:lpstr>
      <vt:lpstr>Office Theme</vt:lpstr>
      <vt:lpstr>Tutorial: Film Dosimetry Analysis</vt:lpstr>
      <vt:lpstr>Learning objective</vt:lpstr>
      <vt:lpstr>Overview</vt:lpstr>
      <vt:lpstr>1/1. Install 3D Slicer</vt:lpstr>
      <vt:lpstr>1/2. Install SlicerRT extension</vt:lpstr>
      <vt:lpstr>1/3. Install SlicerRT extension</vt:lpstr>
      <vt:lpstr>1/4. Install FilmDosimetryAnalysis extension</vt:lpstr>
      <vt:lpstr>2/1. Download test data</vt:lpstr>
      <vt:lpstr>2/2. Where did this data come from?</vt:lpstr>
      <vt:lpstr>2/3. Where did this data come from?</vt:lpstr>
      <vt:lpstr>2/4. Where did this data come from?</vt:lpstr>
      <vt:lpstr>2/5. Where did this data come from?</vt:lpstr>
      <vt:lpstr>3/1. Open Film Dosimetry slicelet</vt:lpstr>
      <vt:lpstr>3/2. Load film images</vt:lpstr>
      <vt:lpstr>3/3. Assign dose levels to films</vt:lpstr>
      <vt:lpstr>3/4. Define calibration region</vt:lpstr>
      <vt:lpstr>3/5. Run calibration</vt:lpstr>
      <vt:lpstr>3/6. Calibration ready</vt:lpstr>
      <vt:lpstr>3/7. Load experimental DICOM data</vt:lpstr>
      <vt:lpstr>3/8. Load experimental DICOM data</vt:lpstr>
      <vt:lpstr>3/8. Load experimental film</vt:lpstr>
      <vt:lpstr>3/9. Set experiment properties</vt:lpstr>
      <vt:lpstr>3/10. Apply calibration</vt:lpstr>
      <vt:lpstr>4/1. Register film to plan</vt:lpstr>
      <vt:lpstr>4/2. Dose comparison</vt:lpstr>
      <vt:lpstr>4/3. Gamma comparison done</vt:lpstr>
      <vt:lpstr>4/4. Line profile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Pintér</cp:lastModifiedBy>
  <cp:revision>664</cp:revision>
  <cp:lastPrinted>2013-02-02T23:26:38Z</cp:lastPrinted>
  <dcterms:created xsi:type="dcterms:W3CDTF">2010-01-28T18:12:58Z</dcterms:created>
  <dcterms:modified xsi:type="dcterms:W3CDTF">2019-08-07T19:29:48Z</dcterms:modified>
</cp:coreProperties>
</file>